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9" r:id="rId4"/>
    <p:sldId id="267" r:id="rId5"/>
    <p:sldId id="261" r:id="rId6"/>
    <p:sldId id="273" r:id="rId7"/>
    <p:sldId id="263" r:id="rId8"/>
    <p:sldId id="264" r:id="rId9"/>
    <p:sldId id="265" r:id="rId10"/>
    <p:sldId id="271" r:id="rId11"/>
    <p:sldId id="270" r:id="rId12"/>
    <p:sldId id="274" r:id="rId13"/>
    <p:sldId id="268" r:id="rId14"/>
    <p:sldId id="266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AAE3"/>
    <a:srgbClr val="B29ADC"/>
    <a:srgbClr val="FEDD5E"/>
    <a:srgbClr val="221F1F"/>
    <a:srgbClr val="830D83"/>
    <a:srgbClr val="35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247" autoAdjust="0"/>
  </p:normalViewPr>
  <p:slideViewPr>
    <p:cSldViewPr snapToGrid="0">
      <p:cViewPr varScale="1">
        <p:scale>
          <a:sx n="107" d="100"/>
          <a:sy n="107" d="100"/>
        </p:scale>
        <p:origin x="138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53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7CFE3-5CE6-4A0E-A747-2A30B202E1EB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0811F-75CB-45E8-B0C2-AE66C381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7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ECB73-295A-4B89-8093-1B6A4B1DCF98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D625B-5562-447C-8E45-9FD0C957D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63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sure everyone in the audience is well-aware of cartridge case analysis.</a:t>
            </a:r>
          </a:p>
          <a:p>
            <a:r>
              <a:rPr lang="en-US" dirty="0"/>
              <a:t>However, to make sure we’re all on the same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58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cartridge case analysis, the standard “pipeline” goes something like what is shown on the bottom of the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50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this slide, we have the same pipeline as introduced in the previous slides.</a:t>
            </a:r>
          </a:p>
          <a:p>
            <a:r>
              <a:rPr lang="en-US" dirty="0"/>
              <a:t>In </a:t>
            </a:r>
            <a:r>
              <a:rPr lang="en-US" dirty="0" err="1"/>
              <a:t>cmcR</a:t>
            </a:r>
            <a:r>
              <a:rPr lang="en-US" dirty="0"/>
              <a:t>, we have taken each part of this pipeline and broken them up into individual pieces, represented by the text in the middle of the slide.</a:t>
            </a:r>
          </a:p>
          <a:p>
            <a:r>
              <a:rPr lang="en-US" dirty="0"/>
              <a:t>First, we start with two cartridge cases, as shown in gray.</a:t>
            </a:r>
          </a:p>
          <a:p>
            <a:r>
              <a:rPr lang="en-US" dirty="0"/>
              <a:t>These cartridge cases are sent (represented by the pipe symbol)</a:t>
            </a:r>
          </a:p>
          <a:p>
            <a:r>
              <a:rPr lang="en-US" dirty="0"/>
              <a:t>Then, we perform some pre-processing on scans of those cartridge cases, as shown in orange.</a:t>
            </a:r>
          </a:p>
          <a:p>
            <a:r>
              <a:rPr lang="en-US" dirty="0"/>
              <a:t>We have divided this pre-processing stage into 3 steps which I won’t discuss due to time.</a:t>
            </a:r>
          </a:p>
          <a:p>
            <a:r>
              <a:rPr lang="en-US" dirty="0"/>
              <a:t>The result of the pre-processing is shown at the bottom of the slide.</a:t>
            </a:r>
          </a:p>
          <a:p>
            <a:r>
              <a:rPr lang="en-US" dirty="0"/>
              <a:t>Next, the scans are compared to each other, as represented in purple.</a:t>
            </a:r>
          </a:p>
          <a:p>
            <a:r>
              <a:rPr lang="en-US" dirty="0"/>
              <a:t>The comparison procedure is implemented  in a function called </a:t>
            </a:r>
            <a:r>
              <a:rPr lang="en-US" dirty="0" err="1"/>
              <a:t>comparison_allTogether</a:t>
            </a:r>
            <a:r>
              <a:rPr lang="en-US" dirty="0"/>
              <a:t>().</a:t>
            </a:r>
          </a:p>
          <a:p>
            <a:r>
              <a:rPr lang="en-US" dirty="0"/>
              <a:t>Finally, the data obtained from the comparison procedure is sent to the Final Results stage in which particular cells are classified as “Congruent Matching Cells” or not.</a:t>
            </a:r>
          </a:p>
          <a:p>
            <a:r>
              <a:rPr lang="en-US" dirty="0"/>
              <a:t>The diagram at the bottom shows the final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53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what happens if we skip the step where the trend is removed?</a:t>
            </a:r>
          </a:p>
          <a:p>
            <a:r>
              <a:rPr lang="en-US" dirty="0"/>
              <a:t>The figures below show the same pair of scans.</a:t>
            </a:r>
          </a:p>
          <a:p>
            <a:r>
              <a:rPr lang="en-US" dirty="0"/>
              <a:t>On the left, the global “tilt” or trend in the scans is not removed causing some values near the top-right to be lower, on average, than values in the bottom-left</a:t>
            </a:r>
          </a:p>
          <a:p>
            <a:endParaRPr lang="en-US" dirty="0"/>
          </a:p>
          <a:p>
            <a:r>
              <a:rPr lang="en-US" dirty="0"/>
              <a:t>On the right, this “tilt” has been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80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Obviously, a single pair of scans is not sufficient to prove that particular step in the pipeline is warranted.</a:t>
            </a:r>
          </a:p>
          <a:p>
            <a:r>
              <a:rPr lang="en-US" dirty="0"/>
              <a:t>To justify the addition of a step, we must consider its use across many comparisons.</a:t>
            </a:r>
          </a:p>
          <a:p>
            <a:r>
              <a:rPr lang="en-US" dirty="0"/>
              <a:t>The next slide shows such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8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results shown here indicate that removing the “tilt” to scans increases the CMC score for matching comparisons while decreasing the CMC score for non-matching comparisons, which is desired.</a:t>
            </a:r>
          </a:p>
          <a:p>
            <a:r>
              <a:rPr lang="en-US" dirty="0"/>
              <a:t>As such, these results suggest that removing the trend is a valuable addition to the overall pipeline.</a:t>
            </a:r>
          </a:p>
          <a:p>
            <a:r>
              <a:rPr lang="en-US" dirty="0"/>
              <a:t>This demonstrates how the modularization of the CMC algorithms makes experimentation easy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08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5400000">
            <a:off x="-1198880" y="1198880"/>
            <a:ext cx="6858000" cy="4460240"/>
          </a:xfrm>
          <a:prstGeom prst="rt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7942580" y="0"/>
            <a:ext cx="42494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ight Triangle 8"/>
          <p:cNvSpPr/>
          <p:nvPr userDrawn="1"/>
        </p:nvSpPr>
        <p:spPr>
          <a:xfrm flipH="1">
            <a:off x="3482340" y="0"/>
            <a:ext cx="4460240" cy="68580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iagonal Stripe 11"/>
          <p:cNvSpPr/>
          <p:nvPr userDrawn="1"/>
        </p:nvSpPr>
        <p:spPr>
          <a:xfrm>
            <a:off x="4652010" y="0"/>
            <a:ext cx="3554730" cy="5476240"/>
          </a:xfrm>
          <a:prstGeom prst="diagStripe">
            <a:avLst>
              <a:gd name="adj" fmla="val 8723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30240" y="3832225"/>
            <a:ext cx="6461760" cy="2387600"/>
          </a:xfrm>
        </p:spPr>
        <p:txBody>
          <a:bodyPr anchor="t">
            <a:normAutofit/>
          </a:bodyPr>
          <a:lstStyle>
            <a:lvl1pPr algn="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23710" y="2156143"/>
            <a:ext cx="5368290" cy="1655762"/>
          </a:xfrm>
        </p:spPr>
        <p:txBody>
          <a:bodyPr anchor="b"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50455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" y="404494"/>
            <a:ext cx="3200400" cy="180022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1071" y="1909624"/>
            <a:ext cx="1673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</a:rPr>
              <a:t>Seattle,</a:t>
            </a:r>
            <a:r>
              <a:rPr lang="en-US" sz="1200" baseline="0" dirty="0">
                <a:latin typeface="+mj-lt"/>
              </a:rPr>
              <a:t> Washington</a:t>
            </a:r>
            <a:endParaRPr lang="en-US" sz="1200" dirty="0">
              <a:latin typeface="+mj-lt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52131" y="302894"/>
            <a:ext cx="291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+mj-lt"/>
              </a:rPr>
              <a:t>A Responsive Academy </a:t>
            </a:r>
          </a:p>
        </p:txBody>
      </p:sp>
    </p:spTree>
    <p:extLst>
      <p:ext uri="{BB962C8B-B14F-4D97-AF65-F5344CB8AC3E}">
        <p14:creationId xmlns:p14="http://schemas.microsoft.com/office/powerpoint/2010/main" val="366800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087119"/>
            <a:ext cx="2628900" cy="50898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6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7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5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96240"/>
            <a:ext cx="9635172" cy="12944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99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5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50000">
                <a:schemeClr val="bg1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1280160" cy="72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61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2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5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9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6245"/>
            <a:ext cx="9657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6626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C5FD3-9E88-4EE2-A519-A6464A3A1E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alf Frame 7"/>
          <p:cNvSpPr/>
          <p:nvPr userDrawn="1"/>
        </p:nvSpPr>
        <p:spPr>
          <a:xfrm flipV="1">
            <a:off x="193040" y="40921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Half Frame 6"/>
          <p:cNvSpPr/>
          <p:nvPr userDrawn="1"/>
        </p:nvSpPr>
        <p:spPr>
          <a:xfrm flipV="1">
            <a:off x="0" y="363728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Half Frame 8"/>
          <p:cNvSpPr/>
          <p:nvPr userDrawn="1"/>
        </p:nvSpPr>
        <p:spPr>
          <a:xfrm rot="10800000" flipV="1">
            <a:off x="8757920" y="1805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 userDrawn="1"/>
        </p:nvSpPr>
        <p:spPr>
          <a:xfrm rot="10800000" flipV="1">
            <a:off x="8117840" y="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920" y="386080"/>
            <a:ext cx="1352407" cy="7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3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8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FE-ISU/cmcR" TargetMode="External"/><Relationship Id="rId7" Type="http://schemas.openxmlformats.org/officeDocument/2006/relationships/hyperlink" Target="https://r4ds.had.co.nz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ro2r.com/" TargetMode="External"/><Relationship Id="rId5" Type="http://schemas.openxmlformats.org/officeDocument/2006/relationships/hyperlink" Target="https://tsapps.nist.gov/NRBTD/" TargetMode="External"/><Relationship Id="rId4" Type="http://schemas.openxmlformats.org/officeDocument/2006/relationships/hyperlink" Target="mailto:jzemmels@iastate.edu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 Accessible Open-Source Implementation of the Congruent Matching Cells Algorithms for Cartridge Case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89206" y="2156143"/>
            <a:ext cx="5368290" cy="1655762"/>
          </a:xfrm>
        </p:spPr>
        <p:txBody>
          <a:bodyPr>
            <a:normAutofit/>
          </a:bodyPr>
          <a:lstStyle/>
          <a:p>
            <a:r>
              <a:rPr lang="en-US" sz="2400" dirty="0"/>
              <a:t>11:05-11:20 D38</a:t>
            </a:r>
            <a:endParaRPr lang="en-US" dirty="0"/>
          </a:p>
          <a:p>
            <a:r>
              <a:rPr lang="en-US" dirty="0"/>
              <a:t>Joseph Zemmels, Susan </a:t>
            </a:r>
            <a:r>
              <a:rPr lang="en-US" dirty="0" err="1"/>
              <a:t>Vanderplas</a:t>
            </a:r>
            <a:r>
              <a:rPr lang="en-US" dirty="0"/>
              <a:t>, Heike Hofmann</a:t>
            </a:r>
          </a:p>
        </p:txBody>
      </p:sp>
    </p:spTree>
    <p:extLst>
      <p:ext uri="{BB962C8B-B14F-4D97-AF65-F5344CB8AC3E}">
        <p14:creationId xmlns:p14="http://schemas.microsoft.com/office/powerpoint/2010/main" val="478045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C10D43F-6574-4585-8D93-7F3653C567A2}"/>
              </a:ext>
            </a:extLst>
          </p:cNvPr>
          <p:cNvGrpSpPr/>
          <p:nvPr/>
        </p:nvGrpSpPr>
        <p:grpSpPr>
          <a:xfrm>
            <a:off x="2268408" y="1271365"/>
            <a:ext cx="2889504" cy="4073156"/>
            <a:chOff x="6909150" y="1287514"/>
            <a:chExt cx="2889504" cy="4073156"/>
          </a:xfrm>
        </p:grpSpPr>
        <p:pic>
          <p:nvPicPr>
            <p:cNvPr id="56" name="Picture 55" descr="Shape&#10;&#10;Description automatically generated">
              <a:extLst>
                <a:ext uri="{FF2B5EF4-FFF2-40B4-BE49-F238E27FC236}">
                  <a16:creationId xmlns:a16="http://schemas.microsoft.com/office/drawing/2014/main" id="{5A3122CC-F2C5-4574-883C-58477127FA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69" b="3771"/>
            <a:stretch/>
          </p:blipFill>
          <p:spPr>
            <a:xfrm>
              <a:off x="6909150" y="3168563"/>
              <a:ext cx="2889504" cy="1691568"/>
            </a:xfrm>
            <a:prstGeom prst="rect">
              <a:avLst/>
            </a:prstGeom>
          </p:spPr>
        </p:pic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444D0E1-7E82-482E-871E-0B3AE508D1B4}"/>
                </a:ext>
              </a:extLst>
            </p:cNvPr>
            <p:cNvSpPr/>
            <p:nvPr/>
          </p:nvSpPr>
          <p:spPr>
            <a:xfrm>
              <a:off x="6910875" y="1594829"/>
              <a:ext cx="2887779" cy="12889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2770EE6-F1EA-4989-9C47-B4F801F280DC}"/>
                </a:ext>
              </a:extLst>
            </p:cNvPr>
            <p:cNvGrpSpPr/>
            <p:nvPr/>
          </p:nvGrpSpPr>
          <p:grpSpPr>
            <a:xfrm>
              <a:off x="7097464" y="1287514"/>
              <a:ext cx="2514600" cy="1554198"/>
              <a:chOff x="7232914" y="2813332"/>
              <a:chExt cx="3125268" cy="1806939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69065CD-0F6C-4589-A701-F7F55F7AE4D4}"/>
                  </a:ext>
                </a:extLst>
              </p:cNvPr>
              <p:cNvGrpSpPr/>
              <p:nvPr/>
            </p:nvGrpSpPr>
            <p:grpSpPr>
              <a:xfrm>
                <a:off x="7232914" y="3209225"/>
                <a:ext cx="3125268" cy="1411046"/>
                <a:chOff x="6809554" y="4526645"/>
                <a:chExt cx="3125268" cy="1411046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1347137-E6C7-4FF0-99BF-72C93C4DFC79}"/>
                    </a:ext>
                  </a:extLst>
                </p:cNvPr>
                <p:cNvGrpSpPr/>
                <p:nvPr/>
              </p:nvGrpSpPr>
              <p:grpSpPr>
                <a:xfrm>
                  <a:off x="6809554" y="4526646"/>
                  <a:ext cx="1472572" cy="1411045"/>
                  <a:chOff x="6809554" y="4549760"/>
                  <a:chExt cx="1472572" cy="1411045"/>
                </a:xfrm>
              </p:grpSpPr>
              <p:pic>
                <p:nvPicPr>
                  <p:cNvPr id="16" name="Picture 15" descr="A picture containing chart&#10;&#10;Description automatically generated">
                    <a:extLst>
                      <a:ext uri="{FF2B5EF4-FFF2-40B4-BE49-F238E27FC236}">
                        <a16:creationId xmlns:a16="http://schemas.microsoft.com/office/drawing/2014/main" id="{D1CC05A0-68E0-44FD-AD2B-00EA2C1D971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637" t="10032" r="33525" b="15030"/>
                  <a:stretch/>
                </p:blipFill>
                <p:spPr>
                  <a:xfrm>
                    <a:off x="6809554" y="4549760"/>
                    <a:ext cx="1472572" cy="1411045"/>
                  </a:xfrm>
                  <a:prstGeom prst="rect">
                    <a:avLst/>
                  </a:prstGeom>
                </p:spPr>
              </p:pic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52D87AB0-11E9-424B-ADB1-9B03136DBC88}"/>
                      </a:ext>
                    </a:extLst>
                  </p:cNvPr>
                  <p:cNvSpPr txBox="1"/>
                  <p:nvPr/>
                </p:nvSpPr>
                <p:spPr>
                  <a:xfrm>
                    <a:off x="7322979" y="5139598"/>
                    <a:ext cx="825498" cy="3220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Scan 1</a:t>
                    </a:r>
                  </a:p>
                </p:txBody>
              </p:sp>
            </p:grp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117518F9-9FBF-430E-B4F2-89F9C36EC79B}"/>
                    </a:ext>
                  </a:extLst>
                </p:cNvPr>
                <p:cNvGrpSpPr/>
                <p:nvPr/>
              </p:nvGrpSpPr>
              <p:grpSpPr>
                <a:xfrm>
                  <a:off x="8474161" y="4526645"/>
                  <a:ext cx="1460661" cy="1411045"/>
                  <a:chOff x="8684369" y="4508731"/>
                  <a:chExt cx="1460661" cy="1411045"/>
                </a:xfrm>
              </p:grpSpPr>
              <p:pic>
                <p:nvPicPr>
                  <p:cNvPr id="14" name="Picture 13" descr="A picture containing shape&#10;&#10;Description automatically generated">
                    <a:extLst>
                      <a:ext uri="{FF2B5EF4-FFF2-40B4-BE49-F238E27FC236}">
                        <a16:creationId xmlns:a16="http://schemas.microsoft.com/office/drawing/2014/main" id="{64B2457E-AF4C-4058-85FB-759FF27919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554" t="10025" r="33793" b="14725"/>
                  <a:stretch/>
                </p:blipFill>
                <p:spPr>
                  <a:xfrm>
                    <a:off x="8684369" y="4508731"/>
                    <a:ext cx="1460661" cy="1411045"/>
                  </a:xfrm>
                  <a:prstGeom prst="rect">
                    <a:avLst/>
                  </a:prstGeom>
                </p:spPr>
              </p:pic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C8049B1C-3B5A-40E6-9D22-2A115F771512}"/>
                      </a:ext>
                    </a:extLst>
                  </p:cNvPr>
                  <p:cNvSpPr txBox="1"/>
                  <p:nvPr/>
                </p:nvSpPr>
                <p:spPr>
                  <a:xfrm>
                    <a:off x="9138937" y="5103769"/>
                    <a:ext cx="825498" cy="3220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Scan 2</a:t>
                    </a:r>
                  </a:p>
                </p:txBody>
              </p:sp>
            </p:grp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6738037-7D2F-40B0-BF51-BCA5AFFCAFC5}"/>
                  </a:ext>
                </a:extLst>
              </p:cNvPr>
              <p:cNvSpPr txBox="1"/>
              <p:nvPr/>
            </p:nvSpPr>
            <p:spPr>
              <a:xfrm>
                <a:off x="7907247" y="2813332"/>
                <a:ext cx="1809845" cy="3578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Trend Removed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305D6BF-955A-4080-92DB-81B78D4F1221}"/>
                </a:ext>
              </a:extLst>
            </p:cNvPr>
            <p:cNvSpPr txBox="1"/>
            <p:nvPr/>
          </p:nvSpPr>
          <p:spPr>
            <a:xfrm>
              <a:off x="7324298" y="3958144"/>
              <a:ext cx="674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Scan 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A27A592-14FA-4563-9B69-D4D9FEC7C1CD}"/>
                </a:ext>
              </a:extLst>
            </p:cNvPr>
            <p:cNvSpPr txBox="1"/>
            <p:nvPr/>
          </p:nvSpPr>
          <p:spPr>
            <a:xfrm>
              <a:off x="8759105" y="3958144"/>
              <a:ext cx="674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Scan 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0C3E3C7-AB3A-433D-A935-4CCE6758F5E3}"/>
                </a:ext>
              </a:extLst>
            </p:cNvPr>
            <p:cNvSpPr txBox="1"/>
            <p:nvPr/>
          </p:nvSpPr>
          <p:spPr>
            <a:xfrm>
              <a:off x="7799139" y="4991338"/>
              <a:ext cx="1111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17 CMCs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0A57F89-98EC-4500-BA7D-F7FA4A6708D1}"/>
                </a:ext>
              </a:extLst>
            </p:cNvPr>
            <p:cNvCxnSpPr>
              <a:cxnSpLocks/>
              <a:stCxn id="56" idx="2"/>
              <a:endCxn id="34" idx="0"/>
            </p:cNvCxnSpPr>
            <p:nvPr/>
          </p:nvCxnSpPr>
          <p:spPr>
            <a:xfrm>
              <a:off x="8353902" y="4860131"/>
              <a:ext cx="862" cy="13120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0E16FE6-0679-43C7-A93D-622663314E03}"/>
                </a:ext>
              </a:extLst>
            </p:cNvPr>
            <p:cNvCxnSpPr>
              <a:cxnSpLocks/>
            </p:cNvCxnSpPr>
            <p:nvPr/>
          </p:nvCxnSpPr>
          <p:spPr>
            <a:xfrm>
              <a:off x="8354764" y="2883786"/>
              <a:ext cx="0" cy="2370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CD2309-1542-4628-84B9-5FBC0CB22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663"/>
            <a:ext cx="965708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2366-E003-4F85-845A-BDE0E79B8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25760"/>
            <a:ext cx="10515600" cy="704347"/>
          </a:xfrm>
        </p:spPr>
        <p:txBody>
          <a:bodyPr>
            <a:normAutofit/>
          </a:bodyPr>
          <a:lstStyle/>
          <a:p>
            <a:r>
              <a:rPr lang="en-US" sz="2100" u="sng" dirty="0"/>
              <a:t>Conclusion:</a:t>
            </a:r>
            <a:r>
              <a:rPr lang="en-US" sz="2100" dirty="0"/>
              <a:t> Removing the trend increases the similarity score for this matching pair.</a:t>
            </a:r>
            <a:endParaRPr lang="en-US" sz="2100" u="sng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BB6094F-F9EA-4F39-9AC9-C86EC834EA4B}"/>
              </a:ext>
            </a:extLst>
          </p:cNvPr>
          <p:cNvGrpSpPr/>
          <p:nvPr/>
        </p:nvGrpSpPr>
        <p:grpSpPr>
          <a:xfrm>
            <a:off x="6616858" y="1266043"/>
            <a:ext cx="2891050" cy="4067733"/>
            <a:chOff x="2182880" y="1292937"/>
            <a:chExt cx="2891050" cy="4067733"/>
          </a:xfrm>
        </p:grpSpPr>
        <p:pic>
          <p:nvPicPr>
            <p:cNvPr id="58" name="Picture 57" descr="Shape&#10;&#10;Description automatically generated">
              <a:extLst>
                <a:ext uri="{FF2B5EF4-FFF2-40B4-BE49-F238E27FC236}">
                  <a16:creationId xmlns:a16="http://schemas.microsoft.com/office/drawing/2014/main" id="{7ABE1215-C804-4662-A1EA-233A5BABA6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49"/>
            <a:stretch/>
          </p:blipFill>
          <p:spPr>
            <a:xfrm>
              <a:off x="2182880" y="3145696"/>
              <a:ext cx="2889504" cy="1653965"/>
            </a:xfrm>
            <a:prstGeom prst="rect">
              <a:avLst/>
            </a:prstGeom>
          </p:spPr>
        </p:pic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F09B5D8-5D6D-4312-B424-869EAA0C762E}"/>
                </a:ext>
              </a:extLst>
            </p:cNvPr>
            <p:cNvSpPr/>
            <p:nvPr/>
          </p:nvSpPr>
          <p:spPr>
            <a:xfrm>
              <a:off x="2186151" y="1594829"/>
              <a:ext cx="2887779" cy="12889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0C3E868-A94D-4002-A331-C8C32C51F416}"/>
                </a:ext>
              </a:extLst>
            </p:cNvPr>
            <p:cNvGrpSpPr/>
            <p:nvPr/>
          </p:nvGrpSpPr>
          <p:grpSpPr>
            <a:xfrm>
              <a:off x="2374659" y="1292937"/>
              <a:ext cx="2510763" cy="1543353"/>
              <a:chOff x="1976225" y="2817670"/>
              <a:chExt cx="3046961" cy="1786469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486C6E27-10DC-4E9E-A559-E9923BCF0434}"/>
                  </a:ext>
                </a:extLst>
              </p:cNvPr>
              <p:cNvGrpSpPr/>
              <p:nvPr/>
            </p:nvGrpSpPr>
            <p:grpSpPr>
              <a:xfrm>
                <a:off x="1976225" y="3207099"/>
                <a:ext cx="3046961" cy="1397040"/>
                <a:chOff x="1368129" y="4664662"/>
                <a:chExt cx="3046961" cy="1397040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67FE39F7-4E63-4B89-A69C-CA1AFA692E05}"/>
                    </a:ext>
                  </a:extLst>
                </p:cNvPr>
                <p:cNvGrpSpPr/>
                <p:nvPr/>
              </p:nvGrpSpPr>
              <p:grpSpPr>
                <a:xfrm>
                  <a:off x="1368129" y="4664663"/>
                  <a:ext cx="1452984" cy="1397039"/>
                  <a:chOff x="1368129" y="4664663"/>
                  <a:chExt cx="1452984" cy="1397039"/>
                </a:xfrm>
              </p:grpSpPr>
              <p:pic>
                <p:nvPicPr>
                  <p:cNvPr id="9" name="Picture 8" descr="Graphical user interface&#10;&#10;Description automatically generated">
                    <a:extLst>
                      <a:ext uri="{FF2B5EF4-FFF2-40B4-BE49-F238E27FC236}">
                        <a16:creationId xmlns:a16="http://schemas.microsoft.com/office/drawing/2014/main" id="{5B614407-08D4-4A7D-8362-066DB14283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666" t="9856" r="34043" b="14974"/>
                  <a:stretch/>
                </p:blipFill>
                <p:spPr>
                  <a:xfrm>
                    <a:off x="1368129" y="4664663"/>
                    <a:ext cx="1452984" cy="1397039"/>
                  </a:xfrm>
                  <a:prstGeom prst="rect">
                    <a:avLst/>
                  </a:prstGeom>
                </p:spPr>
              </p:pic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3A8A37D0-9D01-4F72-A89C-3617FC78E641}"/>
                      </a:ext>
                    </a:extLst>
                  </p:cNvPr>
                  <p:cNvSpPr txBox="1"/>
                  <p:nvPr/>
                </p:nvSpPr>
                <p:spPr>
                  <a:xfrm>
                    <a:off x="1858887" y="5237327"/>
                    <a:ext cx="825500" cy="3206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Scan 1</a:t>
                    </a:r>
                  </a:p>
                </p:txBody>
              </p:sp>
            </p:grpSp>
            <p:grpSp>
              <p:nvGrpSpPr>
                <p:cNvPr id="6" name="Group 5">
                  <a:extLst>
                    <a:ext uri="{FF2B5EF4-FFF2-40B4-BE49-F238E27FC236}">
                      <a16:creationId xmlns:a16="http://schemas.microsoft.com/office/drawing/2014/main" id="{432A07D6-A89B-4F1D-A13E-65E3C8BA83E9}"/>
                    </a:ext>
                  </a:extLst>
                </p:cNvPr>
                <p:cNvGrpSpPr/>
                <p:nvPr/>
              </p:nvGrpSpPr>
              <p:grpSpPr>
                <a:xfrm>
                  <a:off x="2962106" y="4664662"/>
                  <a:ext cx="1452984" cy="1397039"/>
                  <a:chOff x="3136240" y="4664663"/>
                  <a:chExt cx="1452984" cy="1397039"/>
                </a:xfrm>
              </p:grpSpPr>
              <p:pic>
                <p:nvPicPr>
                  <p:cNvPr id="7" name="Picture 6" descr="Shape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E6397D98-ECFB-4C69-ABC8-02E22C46EFD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759" t="9818" r="33578" b="14409"/>
                  <a:stretch/>
                </p:blipFill>
                <p:spPr>
                  <a:xfrm>
                    <a:off x="3136240" y="4664663"/>
                    <a:ext cx="1452984" cy="1397039"/>
                  </a:xfrm>
                  <a:prstGeom prst="rect">
                    <a:avLst/>
                  </a:prstGeom>
                </p:spPr>
              </p:pic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84BD589C-95E5-4447-9734-F72B3EFC424F}"/>
                      </a:ext>
                    </a:extLst>
                  </p:cNvPr>
                  <p:cNvSpPr txBox="1"/>
                  <p:nvPr/>
                </p:nvSpPr>
                <p:spPr>
                  <a:xfrm>
                    <a:off x="3609177" y="5261347"/>
                    <a:ext cx="825500" cy="3206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Scan 2</a:t>
                    </a:r>
                  </a:p>
                </p:txBody>
              </p:sp>
            </p:grpSp>
          </p:grp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A4D88A1-36CB-463C-9416-AC5F5DC5ADA4}"/>
                  </a:ext>
                </a:extLst>
              </p:cNvPr>
              <p:cNvSpPr txBox="1"/>
              <p:nvPr/>
            </p:nvSpPr>
            <p:spPr>
              <a:xfrm>
                <a:off x="2368154" y="2817670"/>
                <a:ext cx="2308817" cy="3562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Trend Not Removed</a:t>
                </a:r>
              </a:p>
            </p:txBody>
          </p:sp>
        </p:grp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7441ABE-DEB4-457E-A4E2-73ED527851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27632" y="2883786"/>
              <a:ext cx="1" cy="2370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2E21CB5-7711-4563-98D4-B729B1747A8B}"/>
                </a:ext>
              </a:extLst>
            </p:cNvPr>
            <p:cNvSpPr txBox="1"/>
            <p:nvPr/>
          </p:nvSpPr>
          <p:spPr>
            <a:xfrm>
              <a:off x="3946660" y="3915952"/>
              <a:ext cx="6802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Scan 2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9A62263-F13F-4A13-AB10-8B9589186243}"/>
                </a:ext>
              </a:extLst>
            </p:cNvPr>
            <p:cNvSpPr txBox="1"/>
            <p:nvPr/>
          </p:nvSpPr>
          <p:spPr>
            <a:xfrm>
              <a:off x="2546046" y="3915278"/>
              <a:ext cx="6802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Scan 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236C5BA-0B7F-42FB-A454-EEBE7AFCE7EB}"/>
                </a:ext>
              </a:extLst>
            </p:cNvPr>
            <p:cNvSpPr txBox="1"/>
            <p:nvPr/>
          </p:nvSpPr>
          <p:spPr>
            <a:xfrm>
              <a:off x="3070803" y="4991338"/>
              <a:ext cx="11112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 CMCs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FF4DE6D-227E-43EE-9831-23C995BE8776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>
              <a:off x="3626428" y="4799661"/>
              <a:ext cx="0" cy="19167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03109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ACFD-37D1-49B0-B3BF-FA1DDB9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53F53-D741-41DA-961D-5A3CDFDC7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6179"/>
            <a:ext cx="10515600" cy="483557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What is the effect across </a:t>
            </a:r>
            <a:r>
              <a:rPr lang="en-US" sz="2400" i="1" dirty="0"/>
              <a:t>many</a:t>
            </a:r>
            <a:r>
              <a:rPr lang="en-US" sz="2400" dirty="0"/>
              <a:t> comparisons?</a:t>
            </a:r>
          </a:p>
          <a:p>
            <a:r>
              <a:rPr lang="en-US" sz="2400" dirty="0"/>
              <a:t>Consider 63 matching and 717 non-matching pairs: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  <a:p>
            <a:endParaRPr lang="en-US" sz="2400" u="sng" dirty="0"/>
          </a:p>
          <a:p>
            <a:endParaRPr lang="en-US" sz="2400" u="sng" dirty="0"/>
          </a:p>
          <a:p>
            <a:r>
              <a:rPr lang="en-US" sz="2400" u="sng" dirty="0"/>
              <a:t>Conclusion:</a:t>
            </a:r>
            <a:r>
              <a:rPr lang="en-US" sz="2400" dirty="0"/>
              <a:t> Removing the trend improves the ability to differentiate between these matching and non-matching comparisons.</a:t>
            </a:r>
            <a:endParaRPr lang="en-US" sz="2400" u="sn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0292B29-76C6-4A14-97AD-B8516FCB1492}"/>
              </a:ext>
            </a:extLst>
          </p:cNvPr>
          <p:cNvGrpSpPr/>
          <p:nvPr/>
        </p:nvGrpSpPr>
        <p:grpSpPr>
          <a:xfrm>
            <a:off x="6520255" y="2507818"/>
            <a:ext cx="3845927" cy="2706599"/>
            <a:chOff x="1240832" y="2679217"/>
            <a:chExt cx="3845927" cy="2706599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26F6E32F-C967-4C4F-9A0B-1F4DC1BEB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0832" y="3012330"/>
              <a:ext cx="3845927" cy="237348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B6CA3D-8B0D-4827-8441-AC4C3906E9FC}"/>
                </a:ext>
              </a:extLst>
            </p:cNvPr>
            <p:cNvSpPr txBox="1"/>
            <p:nvPr/>
          </p:nvSpPr>
          <p:spPr>
            <a:xfrm>
              <a:off x="1930030" y="2679217"/>
              <a:ext cx="2449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Not Removed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4C6A093-AED5-4132-BF22-2054FE5FE1A8}"/>
              </a:ext>
            </a:extLst>
          </p:cNvPr>
          <p:cNvGrpSpPr/>
          <p:nvPr/>
        </p:nvGrpSpPr>
        <p:grpSpPr>
          <a:xfrm>
            <a:off x="1672167" y="2505343"/>
            <a:ext cx="3845927" cy="2709074"/>
            <a:chOff x="6416043" y="2679217"/>
            <a:chExt cx="3845927" cy="2709074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7F753C23-E8E7-4208-BFA5-99C0FFE0C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6043" y="3014805"/>
              <a:ext cx="3845927" cy="237348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4C8560-16B8-4C8F-B358-9841B5952D46}"/>
                </a:ext>
              </a:extLst>
            </p:cNvPr>
            <p:cNvSpPr txBox="1"/>
            <p:nvPr/>
          </p:nvSpPr>
          <p:spPr>
            <a:xfrm>
              <a:off x="7418204" y="2679217"/>
              <a:ext cx="18416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Removed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238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5E8A-D3FA-433A-A866-AB182EAA1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1C50A-37D0-49CA-916E-ACC5A6DF2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 provides a flexible, open-source pipeline.</a:t>
            </a:r>
          </a:p>
          <a:p>
            <a:endParaRPr lang="en-US" dirty="0"/>
          </a:p>
          <a:p>
            <a:r>
              <a:rPr lang="en-US" dirty="0"/>
              <a:t>Open-source algorithms encourage reproducibility of results.</a:t>
            </a:r>
          </a:p>
          <a:p>
            <a:endParaRPr lang="en-US" dirty="0"/>
          </a:p>
          <a:p>
            <a:r>
              <a:rPr lang="en-US" dirty="0"/>
              <a:t>Experiments can be performed faster and by more people.</a:t>
            </a:r>
          </a:p>
          <a:p>
            <a:endParaRPr lang="en-US" dirty="0"/>
          </a:p>
          <a:p>
            <a:r>
              <a:rPr lang="en-US" dirty="0"/>
              <a:t>Reproducibility and experimentation are required to establish error rates and achieve community-wide acceptance.</a:t>
            </a:r>
          </a:p>
        </p:txBody>
      </p:sp>
    </p:spTree>
    <p:extLst>
      <p:ext uri="{BB962C8B-B14F-4D97-AF65-F5344CB8AC3E}">
        <p14:creationId xmlns:p14="http://schemas.microsoft.com/office/powerpoint/2010/main" val="308421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D6B92-39A2-44F3-879A-29D913FA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B48A-BE6F-4016-A216-4544C6A55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Source Code: </a:t>
            </a:r>
            <a:r>
              <a:rPr lang="en-US" dirty="0">
                <a:hlinkClick r:id="rId3"/>
              </a:rPr>
              <a:t>https://github.com/CSAFE-ISU/cmcR</a:t>
            </a:r>
            <a:endParaRPr lang="en-US" dirty="0"/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4"/>
              </a:rPr>
              <a:t>jzemmels@iastate.edu</a:t>
            </a:r>
            <a:endParaRPr lang="en-US" dirty="0"/>
          </a:p>
          <a:p>
            <a:endParaRPr lang="en-US" dirty="0"/>
          </a:p>
          <a:p>
            <a:r>
              <a:rPr lang="en-US" dirty="0"/>
              <a:t>NIST Database: </a:t>
            </a:r>
            <a:r>
              <a:rPr lang="en-US" dirty="0">
                <a:hlinkClick r:id="rId5"/>
              </a:rPr>
              <a:t>https://tsapps.nist.gov/NRBTD/</a:t>
            </a:r>
            <a:endParaRPr lang="en-US" dirty="0"/>
          </a:p>
          <a:p>
            <a:endParaRPr lang="en-US" dirty="0"/>
          </a:p>
          <a:p>
            <a:r>
              <a:rPr lang="en-US" dirty="0"/>
              <a:t>An Introduction to R: </a:t>
            </a:r>
            <a:r>
              <a:rPr lang="en-US" dirty="0">
                <a:hlinkClick r:id="rId6"/>
              </a:rPr>
              <a:t>https://intro2r.com/</a:t>
            </a:r>
            <a:endParaRPr lang="en-US" dirty="0"/>
          </a:p>
          <a:p>
            <a:r>
              <a:rPr lang="en-US" dirty="0"/>
              <a:t>R for Data Science: </a:t>
            </a:r>
            <a:r>
              <a:rPr lang="en-US" dirty="0">
                <a:hlinkClick r:id="rId7"/>
              </a:rPr>
              <a:t>https://r4ds.had.co.nz/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195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BC28-4111-4BB0-9F39-DE5A805A0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B2A06-8105-4571-8B29-C9B08F586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Song (2013)</a:t>
            </a:r>
          </a:p>
          <a:p>
            <a:r>
              <a:rPr lang="en-US" dirty="0"/>
              <a:t>Fadul et al. (2011)</a:t>
            </a:r>
          </a:p>
          <a:p>
            <a:r>
              <a:rPr lang="en-US" dirty="0"/>
              <a:t>R Core Team</a:t>
            </a:r>
          </a:p>
          <a:p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An Introduction to R</a:t>
            </a:r>
          </a:p>
          <a:p>
            <a:r>
              <a:rPr lang="en-US" dirty="0"/>
              <a:t>R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388561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8CF890-C61D-47F3-BEB5-B027172B6BAC}"/>
              </a:ext>
            </a:extLst>
          </p:cNvPr>
          <p:cNvSpPr txBox="1"/>
          <p:nvPr/>
        </p:nvSpPr>
        <p:spPr>
          <a:xfrm>
            <a:off x="3643312" y="2136338"/>
            <a:ext cx="49053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Thank You!</a:t>
            </a:r>
          </a:p>
          <a:p>
            <a:pPr algn="ctr"/>
            <a:endParaRPr lang="en-US" sz="5400" dirty="0"/>
          </a:p>
          <a:p>
            <a:pPr algn="ctr"/>
            <a:r>
              <a:rPr lang="en-US" sz="5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4771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  <a:p>
            <a:r>
              <a:rPr lang="en-US" dirty="0"/>
              <a:t>What are algorithms?</a:t>
            </a:r>
          </a:p>
          <a:p>
            <a:r>
              <a:rPr lang="en-US" dirty="0"/>
              <a:t>The Congruent Matching Cells (CMC) algorithms</a:t>
            </a:r>
          </a:p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CMC pipeline experimentation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6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6396-70FE-47B7-95CF-4A23EE2C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</p:txBody>
      </p:sp>
      <p:pic>
        <p:nvPicPr>
          <p:cNvPr id="5" name="Content Placeholder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5F88E781-EF65-4CBA-A6DA-7B6B7579A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569" y="1836453"/>
            <a:ext cx="7862862" cy="4083341"/>
          </a:xfrm>
        </p:spPr>
      </p:pic>
    </p:spTree>
    <p:extLst>
      <p:ext uri="{BB962C8B-B14F-4D97-AF65-F5344CB8AC3E}">
        <p14:creationId xmlns:p14="http://schemas.microsoft.com/office/powerpoint/2010/main" val="1123406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A0890-C742-4BE5-97F3-DC07087F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F6B88-FA66-4E2F-A774-F87D396FC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4891"/>
            <a:ext cx="10515600" cy="2803898"/>
          </a:xfrm>
        </p:spPr>
        <p:txBody>
          <a:bodyPr>
            <a:normAutofit/>
          </a:bodyPr>
          <a:lstStyle/>
          <a:p>
            <a:r>
              <a:rPr lang="en-US" sz="2700" u="sng" dirty="0"/>
              <a:t>Algorithm:</a:t>
            </a:r>
            <a:r>
              <a:rPr lang="en-US" sz="2700" i="1" dirty="0"/>
              <a:t> A set of instructions used to perform a computation.</a:t>
            </a:r>
            <a:endParaRPr lang="en-US" sz="2700" dirty="0"/>
          </a:p>
          <a:p>
            <a:r>
              <a:rPr lang="en-US" sz="2700" dirty="0"/>
              <a:t>Computers can execute algorithms quickly and precisely.</a:t>
            </a:r>
          </a:p>
          <a:p>
            <a:endParaRPr lang="en-US" sz="2700" dirty="0"/>
          </a:p>
          <a:p>
            <a:r>
              <a:rPr lang="en-US" sz="2700" dirty="0"/>
              <a:t>Can be used to measure the similarity between pieces of evidence.</a:t>
            </a:r>
          </a:p>
          <a:p>
            <a:endParaRPr lang="en-US" sz="270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61C26DD-AD53-4150-81C0-1AD95335D936}"/>
              </a:ext>
            </a:extLst>
          </p:cNvPr>
          <p:cNvGrpSpPr/>
          <p:nvPr/>
        </p:nvGrpSpPr>
        <p:grpSpPr>
          <a:xfrm>
            <a:off x="3332671" y="4670163"/>
            <a:ext cx="5526657" cy="1077174"/>
            <a:chOff x="2803586" y="4349859"/>
            <a:chExt cx="5526657" cy="107717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9D678D-01FD-4AD7-92F7-3AC407D36EA2}"/>
                </a:ext>
              </a:extLst>
            </p:cNvPr>
            <p:cNvGrpSpPr/>
            <p:nvPr/>
          </p:nvGrpSpPr>
          <p:grpSpPr>
            <a:xfrm>
              <a:off x="2803586" y="4349859"/>
              <a:ext cx="1345720" cy="1077174"/>
              <a:chOff x="1923692" y="4330460"/>
              <a:chExt cx="1345720" cy="107717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6359F19-C023-48B4-96D8-9CC60F79F743}"/>
                  </a:ext>
                </a:extLst>
              </p:cNvPr>
              <p:cNvSpPr txBox="1"/>
              <p:nvPr/>
            </p:nvSpPr>
            <p:spPr>
              <a:xfrm>
                <a:off x="1923692" y="4330460"/>
                <a:ext cx="1345720" cy="369332"/>
              </a:xfrm>
              <a:prstGeom prst="rect">
                <a:avLst/>
              </a:prstGeom>
              <a:solidFill>
                <a:schemeClr val="bg1">
                  <a:lumMod val="9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Evidence A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7D16364-2E6F-4A8D-8B26-25A482F90223}"/>
                  </a:ext>
                </a:extLst>
              </p:cNvPr>
              <p:cNvSpPr txBox="1"/>
              <p:nvPr/>
            </p:nvSpPr>
            <p:spPr>
              <a:xfrm>
                <a:off x="1923692" y="5038302"/>
                <a:ext cx="1345720" cy="369332"/>
              </a:xfrm>
              <a:prstGeom prst="rect">
                <a:avLst/>
              </a:prstGeom>
              <a:solidFill>
                <a:schemeClr val="bg1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Evidence B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C969FC9-B056-4BD2-A75E-AF234B0C5FB6}"/>
                </a:ext>
              </a:extLst>
            </p:cNvPr>
            <p:cNvSpPr txBox="1"/>
            <p:nvPr/>
          </p:nvSpPr>
          <p:spPr>
            <a:xfrm>
              <a:off x="4856671" y="4584679"/>
              <a:ext cx="1509623" cy="646331"/>
            </a:xfrm>
            <a:prstGeom prst="rect">
              <a:avLst/>
            </a:prstGeom>
            <a:solidFill>
              <a:srgbClr val="B29ADC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Comparison of Evidence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6FD3EE6-1B37-4877-B6F5-F226F443FA96}"/>
                </a:ext>
              </a:extLst>
            </p:cNvPr>
            <p:cNvCxnSpPr>
              <a:stCxn id="8" idx="3"/>
              <a:endCxn id="12" idx="1"/>
            </p:cNvCxnSpPr>
            <p:nvPr/>
          </p:nvCxnSpPr>
          <p:spPr>
            <a:xfrm>
              <a:off x="4149306" y="4534525"/>
              <a:ext cx="707365" cy="37332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4603009-FD8D-4CF7-AD73-B41DCF6B8B8F}"/>
                </a:ext>
              </a:extLst>
            </p:cNvPr>
            <p:cNvCxnSpPr>
              <a:cxnSpLocks/>
              <a:stCxn id="19" idx="3"/>
              <a:endCxn id="12" idx="1"/>
            </p:cNvCxnSpPr>
            <p:nvPr/>
          </p:nvCxnSpPr>
          <p:spPr>
            <a:xfrm flipV="1">
              <a:off x="4149306" y="4907845"/>
              <a:ext cx="707365" cy="33452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3413EC8-5745-4015-A1C7-B60C8CFD4580}"/>
                </a:ext>
              </a:extLst>
            </p:cNvPr>
            <p:cNvSpPr txBox="1"/>
            <p:nvPr/>
          </p:nvSpPr>
          <p:spPr>
            <a:xfrm>
              <a:off x="6975894" y="4584679"/>
              <a:ext cx="1354349" cy="646331"/>
            </a:xfrm>
            <a:prstGeom prst="rect">
              <a:avLst/>
            </a:prstGeom>
            <a:solidFill>
              <a:srgbClr val="93AAE3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Measure of Similarity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37F56A7-AABD-4236-A27F-ABF66EA28F45}"/>
                </a:ext>
              </a:extLst>
            </p:cNvPr>
            <p:cNvCxnSpPr>
              <a:cxnSpLocks/>
              <a:stCxn id="12" idx="3"/>
              <a:endCxn id="25" idx="1"/>
            </p:cNvCxnSpPr>
            <p:nvPr/>
          </p:nvCxnSpPr>
          <p:spPr>
            <a:xfrm>
              <a:off x="6366294" y="4907845"/>
              <a:ext cx="6096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0850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05F1D-DB7A-47F4-ACAD-089021C7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Congruent Matching Cells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57F6C-467D-46BF-BF0B-EE1CEFBD3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697"/>
            <a:ext cx="10515600" cy="4613090"/>
          </a:xfrm>
        </p:spPr>
        <p:txBody>
          <a:bodyPr>
            <a:normAutofit/>
          </a:bodyPr>
          <a:lstStyle/>
          <a:p>
            <a:r>
              <a:rPr lang="en-US" sz="2200" dirty="0"/>
              <a:t>Algorithms to compare cartridge cases based on breech face impressions.</a:t>
            </a:r>
            <a:endParaRPr lang="en-US" sz="1800" dirty="0"/>
          </a:p>
          <a:p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Pre-process two cartridge case scans to highlight breech face impressions.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Divide one scan into a grid of “cells.”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Compare each cell to another cartridge case.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Classify cells as “congruent matching” if they match the other scan.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Measure similarity as the total number of “Congruent Matching Cells” (CMCs).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597B14B-998C-40F5-BD8E-B13B418D38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06" y="4705662"/>
            <a:ext cx="3129261" cy="1530135"/>
          </a:xfrm>
          <a:prstGeom prst="rect">
            <a:avLst/>
          </a:prstGeom>
        </p:spPr>
      </p:pic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10AC89BB-7124-4E08-8ECE-1B9456362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886" r="9127" b="74798"/>
          <a:stretch/>
        </p:blipFill>
        <p:spPr>
          <a:xfrm>
            <a:off x="6711710" y="4582415"/>
            <a:ext cx="2873518" cy="18824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3355EC-12D6-4857-9360-34A2A0FD00EA}"/>
              </a:ext>
            </a:extLst>
          </p:cNvPr>
          <p:cNvCxnSpPr/>
          <p:nvPr/>
        </p:nvCxnSpPr>
        <p:spPr>
          <a:xfrm>
            <a:off x="5374259" y="5470729"/>
            <a:ext cx="117319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665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1947E-FD13-4BA8-9FCC-245448E91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dirty="0"/>
              <a:t>The CMC algorithms as a data-to-results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17101-A5F0-4360-991E-53C634C0F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265"/>
            <a:ext cx="10515600" cy="4555490"/>
          </a:xfrm>
        </p:spPr>
        <p:txBody>
          <a:bodyPr>
            <a:normAutofit/>
          </a:bodyPr>
          <a:lstStyle/>
          <a:p>
            <a:r>
              <a:rPr lang="en-US" dirty="0"/>
              <a:t>Each step can be thought of as a piece of an overall pipeline.</a:t>
            </a:r>
          </a:p>
          <a:p>
            <a:pPr lvl="1"/>
            <a:r>
              <a:rPr lang="en-US" dirty="0"/>
              <a:t>Evidence enters the pipeline, and a similarity score is output.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These steps can be further </a:t>
            </a:r>
            <a:r>
              <a:rPr lang="en-US" i="1" dirty="0"/>
              <a:t>modularized</a:t>
            </a:r>
            <a:r>
              <a:rPr lang="en-US" dirty="0"/>
              <a:t> into sub-steps.</a:t>
            </a:r>
          </a:p>
          <a:p>
            <a:pPr lvl="1"/>
            <a:endParaRPr lang="en-US" dirty="0"/>
          </a:p>
          <a:p>
            <a:endParaRPr lang="en-US" i="1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15BF701-22FE-4CD4-A678-83F91EEB542B}"/>
              </a:ext>
            </a:extLst>
          </p:cNvPr>
          <p:cNvGrpSpPr/>
          <p:nvPr/>
        </p:nvGrpSpPr>
        <p:grpSpPr>
          <a:xfrm>
            <a:off x="527598" y="2881570"/>
            <a:ext cx="11531175" cy="1721898"/>
            <a:chOff x="439643" y="3997592"/>
            <a:chExt cx="11531175" cy="1721898"/>
          </a:xfrm>
        </p:grpSpPr>
        <p:pic>
          <p:nvPicPr>
            <p:cNvPr id="4" name="Picture 3" descr="A picture containing electronics&#10;&#10;Description automatically generated">
              <a:extLst>
                <a:ext uri="{FF2B5EF4-FFF2-40B4-BE49-F238E27FC236}">
                  <a16:creationId xmlns:a16="http://schemas.microsoft.com/office/drawing/2014/main" id="{A6AB8D35-8753-4FD4-BFF8-4B70BC028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643" y="4330220"/>
              <a:ext cx="2673984" cy="138865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65C14C-B29A-4A0C-B123-A98626AFDBB7}"/>
                </a:ext>
              </a:extLst>
            </p:cNvPr>
            <p:cNvSpPr txBox="1"/>
            <p:nvPr/>
          </p:nvSpPr>
          <p:spPr>
            <a:xfrm>
              <a:off x="1095148" y="3997592"/>
              <a:ext cx="1362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Initial Data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D6DF561-2A7E-4915-9195-3BC77EBD9333}"/>
                </a:ext>
              </a:extLst>
            </p:cNvPr>
            <p:cNvSpPr txBox="1"/>
            <p:nvPr/>
          </p:nvSpPr>
          <p:spPr>
            <a:xfrm>
              <a:off x="3855458" y="3997592"/>
              <a:ext cx="17339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Pre-processing</a:t>
              </a:r>
            </a:p>
          </p:txBody>
        </p:sp>
        <p:pic>
          <p:nvPicPr>
            <p:cNvPr id="7" name="Picture 6" descr="Shape&#10;&#10;Description automatically generated">
              <a:extLst>
                <a:ext uri="{FF2B5EF4-FFF2-40B4-BE49-F238E27FC236}">
                  <a16:creationId xmlns:a16="http://schemas.microsoft.com/office/drawing/2014/main" id="{F86C99E4-0871-45E3-99FC-B07D4F8B8D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2" t="23704" r="19209" b="20078"/>
            <a:stretch/>
          </p:blipFill>
          <p:spPr>
            <a:xfrm>
              <a:off x="3348870" y="4329602"/>
              <a:ext cx="2747128" cy="1389888"/>
            </a:xfrm>
            <a:prstGeom prst="rect">
              <a:avLst/>
            </a:prstGeom>
          </p:spPr>
        </p:pic>
        <p:pic>
          <p:nvPicPr>
            <p:cNvPr id="8" name="Picture 7" descr="Diagram&#10;&#10;Description automatically generated">
              <a:extLst>
                <a:ext uri="{FF2B5EF4-FFF2-40B4-BE49-F238E27FC236}">
                  <a16:creationId xmlns:a16="http://schemas.microsoft.com/office/drawing/2014/main" id="{2C19A07A-5D1A-481D-9324-B76F77117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1241" y="4329602"/>
              <a:ext cx="2842444" cy="1389888"/>
            </a:xfrm>
            <a:prstGeom prst="rect">
              <a:avLst/>
            </a:prstGeom>
          </p:spPr>
        </p:pic>
        <p:pic>
          <p:nvPicPr>
            <p:cNvPr id="9" name="Picture 8" descr="Shape&#10;&#10;Description automatically generated">
              <a:extLst>
                <a:ext uri="{FF2B5EF4-FFF2-40B4-BE49-F238E27FC236}">
                  <a16:creationId xmlns:a16="http://schemas.microsoft.com/office/drawing/2014/main" id="{26820159-3A1C-4BD5-ACEF-4BBF3BDD61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24" t="1886" r="9127" b="78805"/>
            <a:stretch/>
          </p:blipFill>
          <p:spPr>
            <a:xfrm>
              <a:off x="9408929" y="4329602"/>
              <a:ext cx="2561889" cy="138988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71006B4-3C5D-4875-97C4-87D18B77EA11}"/>
                </a:ext>
              </a:extLst>
            </p:cNvPr>
            <p:cNvSpPr txBox="1"/>
            <p:nvPr/>
          </p:nvSpPr>
          <p:spPr>
            <a:xfrm>
              <a:off x="7028756" y="3997592"/>
              <a:ext cx="14474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Comparison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0A0046-8DD9-487A-8695-E89B2A0C102F}"/>
                </a:ext>
              </a:extLst>
            </p:cNvPr>
            <p:cNvSpPr txBox="1"/>
            <p:nvPr/>
          </p:nvSpPr>
          <p:spPr>
            <a:xfrm>
              <a:off x="9934752" y="3997592"/>
              <a:ext cx="15102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Final Results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79A82F9-8707-4857-A2D2-89B1EB26A0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13627" y="5018717"/>
              <a:ext cx="23524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1B81C5D-9DCC-4F13-96F0-E37F58E21DEB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>
              <a:off x="6095998" y="5024546"/>
              <a:ext cx="2352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EF75368-AB2C-4ED2-AB41-FE0D9AF40966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9173685" y="5024546"/>
              <a:ext cx="2352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561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50B44-90E6-41D6-A515-00E9B87BF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2E3A-A3AC-4A25-8563-E92630F4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Written open-source in the R statistical programming language.</a:t>
            </a:r>
          </a:p>
          <a:p>
            <a:endParaRPr lang="en-US" dirty="0"/>
          </a:p>
          <a:p>
            <a:r>
              <a:rPr lang="en-US" dirty="0"/>
              <a:t>Modularizes the CMC pipeline into single-purpose pieces.</a:t>
            </a:r>
          </a:p>
          <a:p>
            <a:pPr lvl="1"/>
            <a:r>
              <a:rPr lang="en-US" dirty="0"/>
              <a:t>These pieces can be connected via “piping,” %&gt;%: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Initial Data %&gt;% First Function %&gt;% Second Function %&gt;% ...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Allows the user to create their own version of the pipeline.</a:t>
            </a:r>
          </a:p>
          <a:p>
            <a:r>
              <a:rPr lang="en-US" dirty="0"/>
              <a:t>Enables experimentation, comprehension, and reproducibility.</a:t>
            </a:r>
          </a:p>
        </p:txBody>
      </p:sp>
    </p:spTree>
    <p:extLst>
      <p:ext uri="{BB962C8B-B14F-4D97-AF65-F5344CB8AC3E}">
        <p14:creationId xmlns:p14="http://schemas.microsoft.com/office/powerpoint/2010/main" val="376790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6D6D0-7D49-4B2E-BC44-9F7FAA66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*Pipe*line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DC25D5E-1748-4393-93BD-5041DC0CB028}"/>
              </a:ext>
            </a:extLst>
          </p:cNvPr>
          <p:cNvGrpSpPr/>
          <p:nvPr/>
        </p:nvGrpSpPr>
        <p:grpSpPr>
          <a:xfrm>
            <a:off x="604036" y="1707343"/>
            <a:ext cx="1887748" cy="4097781"/>
            <a:chOff x="604036" y="1707343"/>
            <a:chExt cx="1887748" cy="40977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BCFA84-FFDE-4BAA-85CE-0C759C776FA5}"/>
                </a:ext>
              </a:extLst>
            </p:cNvPr>
            <p:cNvSpPr txBox="1"/>
            <p:nvPr/>
          </p:nvSpPr>
          <p:spPr>
            <a:xfrm>
              <a:off x="604037" y="1707343"/>
              <a:ext cx="1887747" cy="369332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Initial Data %&gt;%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2D756B-6BBA-496E-8164-17A2F8E5AE62}"/>
                </a:ext>
              </a:extLst>
            </p:cNvPr>
            <p:cNvSpPr txBox="1"/>
            <p:nvPr/>
          </p:nvSpPr>
          <p:spPr>
            <a:xfrm>
              <a:off x="604036" y="3334124"/>
              <a:ext cx="1887748" cy="307777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Cartridge Cases %&gt;%</a:t>
              </a:r>
            </a:p>
          </p:txBody>
        </p:sp>
        <p:pic>
          <p:nvPicPr>
            <p:cNvPr id="18" name="Picture 17" descr="A picture containing electronics&#10;&#10;Description automatically generated">
              <a:extLst>
                <a:ext uri="{FF2B5EF4-FFF2-40B4-BE49-F238E27FC236}">
                  <a16:creationId xmlns:a16="http://schemas.microsoft.com/office/drawing/2014/main" id="{C096AE2F-4359-4A87-94F1-F950E90F3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036" y="4890724"/>
              <a:ext cx="1760765" cy="914400"/>
            </a:xfrm>
            <a:prstGeom prst="rect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A1B99BA-DB55-4E00-9AA9-4E2A5CF32936}"/>
              </a:ext>
            </a:extLst>
          </p:cNvPr>
          <p:cNvGrpSpPr/>
          <p:nvPr/>
        </p:nvGrpSpPr>
        <p:grpSpPr>
          <a:xfrm>
            <a:off x="6153242" y="1707343"/>
            <a:ext cx="2738982" cy="4097781"/>
            <a:chOff x="5931608" y="1707343"/>
            <a:chExt cx="2738982" cy="409778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DE535B-CB4B-4519-802E-6941CFC5C2B2}"/>
                </a:ext>
              </a:extLst>
            </p:cNvPr>
            <p:cNvSpPr txBox="1"/>
            <p:nvPr/>
          </p:nvSpPr>
          <p:spPr>
            <a:xfrm>
              <a:off x="6288214" y="1707343"/>
              <a:ext cx="2025770" cy="36933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Comparison %&gt;%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E7308E-4005-4F22-B80B-DA929CC30E1B}"/>
                </a:ext>
              </a:extLst>
            </p:cNvPr>
            <p:cNvSpPr txBox="1"/>
            <p:nvPr/>
          </p:nvSpPr>
          <p:spPr>
            <a:xfrm>
              <a:off x="5931608" y="3334124"/>
              <a:ext cx="2738982" cy="30777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comparison_allTogether</a:t>
              </a:r>
              <a:r>
                <a:rPr lang="en-US" sz="1400" dirty="0"/>
                <a:t>() %&gt;%</a:t>
              </a:r>
            </a:p>
          </p:txBody>
        </p:sp>
        <p:pic>
          <p:nvPicPr>
            <p:cNvPr id="20" name="Picture 19" descr="Diagram&#10;&#10;Description automatically generated">
              <a:extLst>
                <a:ext uri="{FF2B5EF4-FFF2-40B4-BE49-F238E27FC236}">
                  <a16:creationId xmlns:a16="http://schemas.microsoft.com/office/drawing/2014/main" id="{A4F8F429-1766-4BE6-992F-80047F0A2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6085" y="4890724"/>
              <a:ext cx="1870029" cy="914400"/>
            </a:xfrm>
            <a:prstGeom prst="rect">
              <a:avLst/>
            </a:prstGeom>
            <a:ln w="57150">
              <a:solidFill>
                <a:srgbClr val="B29ADC"/>
              </a:solidFill>
            </a:ln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BBE1548-875C-4906-BC8C-B2DA39A77461}"/>
              </a:ext>
            </a:extLst>
          </p:cNvPr>
          <p:cNvGrpSpPr/>
          <p:nvPr/>
        </p:nvGrpSpPr>
        <p:grpSpPr>
          <a:xfrm>
            <a:off x="2953022" y="1707343"/>
            <a:ext cx="2738982" cy="4097781"/>
            <a:chOff x="2842205" y="1707343"/>
            <a:chExt cx="2738982" cy="409778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D563EC-C54A-4611-8661-B6D2C6787F61}"/>
                </a:ext>
              </a:extLst>
            </p:cNvPr>
            <p:cNvSpPr txBox="1"/>
            <p:nvPr/>
          </p:nvSpPr>
          <p:spPr>
            <a:xfrm>
              <a:off x="3086668" y="1707343"/>
              <a:ext cx="2250057" cy="369332"/>
            </a:xfrm>
            <a:prstGeom prst="rect">
              <a:avLst/>
            </a:prstGeom>
            <a:solidFill>
              <a:srgbClr val="FEDD5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Pre-processing %&gt;%</a:t>
              </a:r>
            </a:p>
          </p:txBody>
        </p:sp>
        <p:pic>
          <p:nvPicPr>
            <p:cNvPr id="19" name="Picture 18" descr="Shape&#10;&#10;Description automatically generated">
              <a:extLst>
                <a:ext uri="{FF2B5EF4-FFF2-40B4-BE49-F238E27FC236}">
                  <a16:creationId xmlns:a16="http://schemas.microsoft.com/office/drawing/2014/main" id="{B49AB9BE-35FA-4142-9846-ACE0014A8C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2" t="23704" r="19209" b="20078"/>
            <a:stretch/>
          </p:blipFill>
          <p:spPr>
            <a:xfrm>
              <a:off x="3308036" y="4890724"/>
              <a:ext cx="1807321" cy="914400"/>
            </a:xfrm>
            <a:prstGeom prst="rect">
              <a:avLst/>
            </a:prstGeom>
            <a:ln w="57150">
              <a:solidFill>
                <a:srgbClr val="FEDD5E"/>
              </a:solidFill>
            </a:ln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88A215E-7448-4CAD-899D-1F687AF0E980}"/>
                </a:ext>
              </a:extLst>
            </p:cNvPr>
            <p:cNvGrpSpPr/>
            <p:nvPr/>
          </p:nvGrpSpPr>
          <p:grpSpPr>
            <a:xfrm>
              <a:off x="2842205" y="2868615"/>
              <a:ext cx="2738982" cy="1175399"/>
              <a:chOff x="2441656" y="2379045"/>
              <a:chExt cx="2738982" cy="1175399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EE9075-0BA3-4B4E-B190-3D2FD70C0F9B}"/>
                  </a:ext>
                </a:extLst>
              </p:cNvPr>
              <p:cNvSpPr txBox="1"/>
              <p:nvPr/>
            </p:nvSpPr>
            <p:spPr>
              <a:xfrm>
                <a:off x="2778072" y="2379045"/>
                <a:ext cx="2066150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preProcess_crop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54E1A65-38C8-4044-8776-E4D14B6A66A1}"/>
                  </a:ext>
                </a:extLst>
              </p:cNvPr>
              <p:cNvSpPr txBox="1"/>
              <p:nvPr/>
            </p:nvSpPr>
            <p:spPr>
              <a:xfrm>
                <a:off x="2441656" y="2812856"/>
                <a:ext cx="273898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preProcess_removeTrend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1318FCF-BC6A-4607-AE38-464B1CF0D7F6}"/>
                  </a:ext>
                </a:extLst>
              </p:cNvPr>
              <p:cNvSpPr txBox="1"/>
              <p:nvPr/>
            </p:nvSpPr>
            <p:spPr>
              <a:xfrm>
                <a:off x="2503246" y="3246667"/>
                <a:ext cx="261580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preProcess_gaussFilter</a:t>
                </a:r>
                <a:r>
                  <a:rPr lang="en-US" sz="1400" dirty="0"/>
                  <a:t>() %&gt;%</a:t>
                </a:r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2F7F96A-963C-4539-B9AA-362FDA7FE269}"/>
              </a:ext>
            </a:extLst>
          </p:cNvPr>
          <p:cNvGrpSpPr/>
          <p:nvPr/>
        </p:nvGrpSpPr>
        <p:grpSpPr>
          <a:xfrm>
            <a:off x="9353462" y="1707343"/>
            <a:ext cx="1857333" cy="4144406"/>
            <a:chOff x="9353462" y="1707343"/>
            <a:chExt cx="1857333" cy="41444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7E57E3-7BC3-4EF6-8D67-9DC25394FA4F}"/>
                </a:ext>
              </a:extLst>
            </p:cNvPr>
            <p:cNvSpPr txBox="1"/>
            <p:nvPr/>
          </p:nvSpPr>
          <p:spPr>
            <a:xfrm>
              <a:off x="9524830" y="1707343"/>
              <a:ext cx="1514597" cy="36933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Final Results</a:t>
              </a:r>
            </a:p>
          </p:txBody>
        </p:sp>
        <p:pic>
          <p:nvPicPr>
            <p:cNvPr id="21" name="Picture 20" descr="Shape&#10;&#10;Description automatically generated">
              <a:extLst>
                <a:ext uri="{FF2B5EF4-FFF2-40B4-BE49-F238E27FC236}">
                  <a16:creationId xmlns:a16="http://schemas.microsoft.com/office/drawing/2014/main" id="{D71B1561-5A46-42B5-8A09-FF5D960DC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24" t="1886" r="9127" b="78805"/>
            <a:stretch/>
          </p:blipFill>
          <p:spPr>
            <a:xfrm>
              <a:off x="9353462" y="4844100"/>
              <a:ext cx="1857333" cy="1007649"/>
            </a:xfrm>
            <a:prstGeom prst="rect">
              <a:avLst/>
            </a:prstGeom>
            <a:ln w="57150">
              <a:solidFill>
                <a:srgbClr val="93AAE3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14EF48-2A47-4C8F-862A-939FCF495104}"/>
                </a:ext>
              </a:extLst>
            </p:cNvPr>
            <p:cNvSpPr txBox="1"/>
            <p:nvPr/>
          </p:nvSpPr>
          <p:spPr>
            <a:xfrm>
              <a:off x="9524830" y="3334124"/>
              <a:ext cx="1514597" cy="30777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decision_CMC</a:t>
              </a:r>
              <a:r>
                <a:rPr lang="en-US" sz="1400" dirty="0"/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12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19B5-1840-41B2-A58F-9404090F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CMC Pipeline Experimentation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002A0-DF75-4320-A8CF-6E5B7159C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135"/>
            <a:ext cx="10515600" cy="1059621"/>
          </a:xfrm>
        </p:spPr>
        <p:txBody>
          <a:bodyPr>
            <a:normAutofit/>
          </a:bodyPr>
          <a:lstStyle/>
          <a:p>
            <a:r>
              <a:rPr lang="en-US" sz="2400" dirty="0"/>
              <a:t>In what order should the pieces be arranged?</a:t>
            </a:r>
          </a:p>
          <a:p>
            <a:r>
              <a:rPr lang="en-US" sz="2400" dirty="0"/>
              <a:t>What is effect of adding/removing a piece of the pipeline?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1EEF47-E410-466E-A88D-A42287A88390}"/>
              </a:ext>
            </a:extLst>
          </p:cNvPr>
          <p:cNvSpPr txBox="1"/>
          <p:nvPr/>
        </p:nvSpPr>
        <p:spPr>
          <a:xfrm>
            <a:off x="604036" y="3187476"/>
            <a:ext cx="1887748" cy="30777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Cartridge Cases 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94D3F-4725-4DCF-A388-97028DF4390A}"/>
              </a:ext>
            </a:extLst>
          </p:cNvPr>
          <p:cNvSpPr txBox="1"/>
          <p:nvPr/>
        </p:nvSpPr>
        <p:spPr>
          <a:xfrm>
            <a:off x="3289438" y="2721967"/>
            <a:ext cx="2066150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preProcess_crop</a:t>
            </a:r>
            <a:r>
              <a:rPr lang="en-US" sz="1400" dirty="0"/>
              <a:t>() %&gt;%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99632-3965-4E06-9993-81CE6751ECAD}"/>
              </a:ext>
            </a:extLst>
          </p:cNvPr>
          <p:cNvSpPr txBox="1"/>
          <p:nvPr/>
        </p:nvSpPr>
        <p:spPr>
          <a:xfrm>
            <a:off x="2953022" y="3155778"/>
            <a:ext cx="2738982" cy="307777"/>
          </a:xfrm>
          <a:prstGeom prst="rect">
            <a:avLst/>
          </a:prstGeom>
          <a:solidFill>
            <a:srgbClr val="FEDD5E"/>
          </a:solidFill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strike="sngStrike" dirty="0" err="1"/>
              <a:t>preProcess_removeTrend</a:t>
            </a:r>
            <a:r>
              <a:rPr lang="en-US" sz="1400" strike="sngStrike" dirty="0"/>
              <a:t>() %&gt;%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B1F3E8-9C6C-43FA-9B33-B31FD48A2523}"/>
              </a:ext>
            </a:extLst>
          </p:cNvPr>
          <p:cNvSpPr txBox="1"/>
          <p:nvPr/>
        </p:nvSpPr>
        <p:spPr>
          <a:xfrm>
            <a:off x="3018859" y="3587514"/>
            <a:ext cx="2615802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preProcess_gaussFilter</a:t>
            </a:r>
            <a:r>
              <a:rPr lang="en-US" sz="1400" dirty="0"/>
              <a:t>() %&gt;%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AB0D3-08EA-4581-94A6-463922096E01}"/>
              </a:ext>
            </a:extLst>
          </p:cNvPr>
          <p:cNvSpPr txBox="1"/>
          <p:nvPr/>
        </p:nvSpPr>
        <p:spPr>
          <a:xfrm>
            <a:off x="6153242" y="3187476"/>
            <a:ext cx="2738982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comparison_allTogether</a:t>
            </a:r>
            <a:r>
              <a:rPr lang="en-US" sz="1400" dirty="0"/>
              <a:t>() %&gt;%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BD10A1-B1F3-4040-8C6F-5C1E2A72283E}"/>
              </a:ext>
            </a:extLst>
          </p:cNvPr>
          <p:cNvSpPr txBox="1"/>
          <p:nvPr/>
        </p:nvSpPr>
        <p:spPr>
          <a:xfrm>
            <a:off x="9524830" y="3187476"/>
            <a:ext cx="1514597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decision_CMC</a:t>
            </a:r>
            <a:r>
              <a:rPr lang="en-US" sz="1400" dirty="0"/>
              <a:t>()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65B3BD-11E1-4BFA-A2A4-9878E032EADE}"/>
              </a:ext>
            </a:extLst>
          </p:cNvPr>
          <p:cNvGrpSpPr/>
          <p:nvPr/>
        </p:nvGrpSpPr>
        <p:grpSpPr>
          <a:xfrm>
            <a:off x="6936410" y="4271824"/>
            <a:ext cx="3776663" cy="2043711"/>
            <a:chOff x="1624010" y="4118964"/>
            <a:chExt cx="3776663" cy="204371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53C0C0F-9BBC-48D8-BDBD-72260941482B}"/>
                </a:ext>
              </a:extLst>
            </p:cNvPr>
            <p:cNvSpPr/>
            <p:nvPr/>
          </p:nvSpPr>
          <p:spPr>
            <a:xfrm>
              <a:off x="1624010" y="4448175"/>
              <a:ext cx="3776663" cy="1714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FAAFE95-8DE0-4425-94A8-9F9F7B473A43}"/>
                </a:ext>
              </a:extLst>
            </p:cNvPr>
            <p:cNvGrpSpPr/>
            <p:nvPr/>
          </p:nvGrpSpPr>
          <p:grpSpPr>
            <a:xfrm>
              <a:off x="1696720" y="4118964"/>
              <a:ext cx="3624470" cy="1941070"/>
              <a:chOff x="1696720" y="4395010"/>
              <a:chExt cx="3624470" cy="1958745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59701DB8-29A1-463A-921E-5F61369B31ED}"/>
                  </a:ext>
                </a:extLst>
              </p:cNvPr>
              <p:cNvGrpSpPr/>
              <p:nvPr/>
            </p:nvGrpSpPr>
            <p:grpSpPr>
              <a:xfrm>
                <a:off x="1696720" y="4784438"/>
                <a:ext cx="3624470" cy="1569317"/>
                <a:chOff x="1088624" y="4664661"/>
                <a:chExt cx="3624470" cy="1569317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51EA37D9-F0C1-4989-BE10-0E2B0495BA22}"/>
                    </a:ext>
                  </a:extLst>
                </p:cNvPr>
                <p:cNvGrpSpPr/>
                <p:nvPr/>
              </p:nvGrpSpPr>
              <p:grpSpPr>
                <a:xfrm>
                  <a:off x="1088624" y="4664662"/>
                  <a:ext cx="1566041" cy="1569316"/>
                  <a:chOff x="1088624" y="4664662"/>
                  <a:chExt cx="1566041" cy="1569316"/>
                </a:xfrm>
              </p:grpSpPr>
              <p:pic>
                <p:nvPicPr>
                  <p:cNvPr id="17" name="Picture 16" descr="Graphical user interface&#10;&#10;Description automatically generated">
                    <a:extLst>
                      <a:ext uri="{FF2B5EF4-FFF2-40B4-BE49-F238E27FC236}">
                        <a16:creationId xmlns:a16="http://schemas.microsoft.com/office/drawing/2014/main" id="{8EEDE655-C20C-49D0-80CF-1C194276813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666" t="9856" r="34043" b="14974"/>
                  <a:stretch/>
                </p:blipFill>
                <p:spPr>
                  <a:xfrm>
                    <a:off x="1088624" y="4664662"/>
                    <a:ext cx="1566041" cy="1569316"/>
                  </a:xfrm>
                  <a:prstGeom prst="rect">
                    <a:avLst/>
                  </a:prstGeom>
                </p:spPr>
              </p:pic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57A7A306-E436-4D39-A850-B0118855ADD6}"/>
                      </a:ext>
                    </a:extLst>
                  </p:cNvPr>
                  <p:cNvSpPr txBox="1"/>
                  <p:nvPr/>
                </p:nvSpPr>
                <p:spPr>
                  <a:xfrm>
                    <a:off x="1559095" y="5262251"/>
                    <a:ext cx="82550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Scan 1</a:t>
                    </a:r>
                  </a:p>
                </p:txBody>
              </p:sp>
            </p:grpSp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3C89DB3F-FC1F-49B5-9E82-838850AD72C1}"/>
                    </a:ext>
                  </a:extLst>
                </p:cNvPr>
                <p:cNvGrpSpPr/>
                <p:nvPr/>
              </p:nvGrpSpPr>
              <p:grpSpPr>
                <a:xfrm>
                  <a:off x="3147053" y="4664661"/>
                  <a:ext cx="1566041" cy="1569316"/>
                  <a:chOff x="3321187" y="4664662"/>
                  <a:chExt cx="1566041" cy="1569316"/>
                </a:xfrm>
              </p:grpSpPr>
              <p:pic>
                <p:nvPicPr>
                  <p:cNvPr id="13" name="Picture 12" descr="Shape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279622C2-BA06-4443-BCF9-EBA36119566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9759" t="9818" r="33578" b="14409"/>
                  <a:stretch/>
                </p:blipFill>
                <p:spPr>
                  <a:xfrm>
                    <a:off x="3321187" y="4664662"/>
                    <a:ext cx="1566041" cy="1569316"/>
                  </a:xfrm>
                  <a:prstGeom prst="rect">
                    <a:avLst/>
                  </a:prstGeom>
                </p:spPr>
              </p:pic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74314478-27AC-4C30-8CD8-14FF4A191D60}"/>
                      </a:ext>
                    </a:extLst>
                  </p:cNvPr>
                  <p:cNvSpPr txBox="1"/>
                  <p:nvPr/>
                </p:nvSpPr>
                <p:spPr>
                  <a:xfrm>
                    <a:off x="3830258" y="5262251"/>
                    <a:ext cx="82550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Scan 2</a:t>
                    </a:r>
                  </a:p>
                </p:txBody>
              </p:sp>
            </p:grp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7BB8B39-6FFB-4548-8A41-3FC266BAD407}"/>
                  </a:ext>
                </a:extLst>
              </p:cNvPr>
              <p:cNvSpPr txBox="1"/>
              <p:nvPr/>
            </p:nvSpPr>
            <p:spPr>
              <a:xfrm>
                <a:off x="2368154" y="4395010"/>
                <a:ext cx="23088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Trend Not Removed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1C59803-24F6-4F9B-AFF8-416E3492A30D}"/>
              </a:ext>
            </a:extLst>
          </p:cNvPr>
          <p:cNvGrpSpPr/>
          <p:nvPr/>
        </p:nvGrpSpPr>
        <p:grpSpPr>
          <a:xfrm>
            <a:off x="1403157" y="4294907"/>
            <a:ext cx="3776663" cy="2022698"/>
            <a:chOff x="6897043" y="4114626"/>
            <a:chExt cx="3776663" cy="202269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EA2C2BD-1D69-4715-94A5-3CFFB03DDA62}"/>
                </a:ext>
              </a:extLst>
            </p:cNvPr>
            <p:cNvSpPr/>
            <p:nvPr/>
          </p:nvSpPr>
          <p:spPr>
            <a:xfrm>
              <a:off x="6897043" y="4422824"/>
              <a:ext cx="3776663" cy="1714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A071393-AC09-4D2A-9692-5E483B2909F5}"/>
                </a:ext>
              </a:extLst>
            </p:cNvPr>
            <p:cNvGrpSpPr/>
            <p:nvPr/>
          </p:nvGrpSpPr>
          <p:grpSpPr>
            <a:xfrm>
              <a:off x="6972813" y="4505320"/>
              <a:ext cx="3618529" cy="1554712"/>
              <a:chOff x="6549453" y="4521446"/>
              <a:chExt cx="3618529" cy="155471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6ADE7D6-697C-4AC4-A06C-16B75E2635F7}"/>
                  </a:ext>
                </a:extLst>
              </p:cNvPr>
              <p:cNvGrpSpPr/>
              <p:nvPr/>
            </p:nvGrpSpPr>
            <p:grpSpPr>
              <a:xfrm>
                <a:off x="6549453" y="4526645"/>
                <a:ext cx="1569417" cy="1549513"/>
                <a:chOff x="6549453" y="4549759"/>
                <a:chExt cx="1569417" cy="1549513"/>
              </a:xfrm>
            </p:grpSpPr>
            <p:pic>
              <p:nvPicPr>
                <p:cNvPr id="15" name="Picture 14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B46D1AD0-C1AD-42A9-B18F-545C21E526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37" t="10032" r="33525" b="15030"/>
                <a:stretch/>
              </p:blipFill>
              <p:spPr>
                <a:xfrm>
                  <a:off x="6549453" y="4549759"/>
                  <a:ext cx="1569417" cy="1549513"/>
                </a:xfrm>
                <a:prstGeom prst="rect">
                  <a:avLst/>
                </a:prstGeom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1BF5CC1-BDAE-4EB4-9D14-8DEB454FE068}"/>
                    </a:ext>
                  </a:extLst>
                </p:cNvPr>
                <p:cNvSpPr txBox="1"/>
                <p:nvPr/>
              </p:nvSpPr>
              <p:spPr>
                <a:xfrm>
                  <a:off x="7032942" y="5164937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1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ABB8F24-2D01-4F52-BFC9-56C55CFCE21B}"/>
                  </a:ext>
                </a:extLst>
              </p:cNvPr>
              <p:cNvGrpSpPr/>
              <p:nvPr/>
            </p:nvGrpSpPr>
            <p:grpSpPr>
              <a:xfrm>
                <a:off x="8611259" y="4521446"/>
                <a:ext cx="1556723" cy="1549513"/>
                <a:chOff x="8821467" y="4503532"/>
                <a:chExt cx="1556723" cy="1549513"/>
              </a:xfrm>
            </p:grpSpPr>
            <p:pic>
              <p:nvPicPr>
                <p:cNvPr id="11" name="Picture 10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FEBF3E0D-E474-4215-AC6F-76F8808A78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4" t="10025" r="33793" b="14725"/>
                <a:stretch/>
              </p:blipFill>
              <p:spPr>
                <a:xfrm>
                  <a:off x="8821467" y="4503532"/>
                  <a:ext cx="1556723" cy="1549513"/>
                </a:xfrm>
                <a:prstGeom prst="rect">
                  <a:avLst/>
                </a:prstGeom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B2AF2EE-3C92-4D0D-83AC-DB6B3CF9CEAC}"/>
                    </a:ext>
                  </a:extLst>
                </p:cNvPr>
                <p:cNvSpPr txBox="1"/>
                <p:nvPr/>
              </p:nvSpPr>
              <p:spPr>
                <a:xfrm>
                  <a:off x="9329226" y="5161513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2</a:t>
                  </a: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4D1C189-E977-400E-A8C0-6C7B6C7D3174}"/>
                </a:ext>
              </a:extLst>
            </p:cNvPr>
            <p:cNvSpPr txBox="1"/>
            <p:nvPr/>
          </p:nvSpPr>
          <p:spPr>
            <a:xfrm>
              <a:off x="7907248" y="4114626"/>
              <a:ext cx="1809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Removed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388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221F1F"/>
      </a:dk1>
      <a:lt1>
        <a:srgbClr val="F2F2F2"/>
      </a:lt1>
      <a:dk2>
        <a:srgbClr val="234089"/>
      </a:dk2>
      <a:lt2>
        <a:srgbClr val="FDFBE1"/>
      </a:lt2>
      <a:accent1>
        <a:srgbClr val="FFE86D"/>
      </a:accent1>
      <a:accent2>
        <a:srgbClr val="4A2C80"/>
      </a:accent2>
      <a:accent3>
        <a:srgbClr val="09BCC6"/>
      </a:accent3>
      <a:accent4>
        <a:srgbClr val="FFFFFF"/>
      </a:accent4>
      <a:accent5>
        <a:srgbClr val="F9B52C"/>
      </a:accent5>
      <a:accent6>
        <a:srgbClr val="FDC317"/>
      </a:accent6>
      <a:hlink>
        <a:srgbClr val="234089"/>
      </a:hlink>
      <a:folHlink>
        <a:srgbClr val="09BCC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3"/>
            </a:gs>
            <a:gs pos="50000">
              <a:schemeClr val="tx2"/>
            </a:gs>
            <a:gs pos="100000">
              <a:schemeClr val="accent2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1040</Words>
  <Application>Microsoft Office PowerPoint</Application>
  <PresentationFormat>Widescreen</PresentationFormat>
  <Paragraphs>166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Palatino Linotype</vt:lpstr>
      <vt:lpstr>Office Theme</vt:lpstr>
      <vt:lpstr>An Accessible Open-Source Implementation of the Congruent Matching Cells Algorithms for Cartridge Case Analysis</vt:lpstr>
      <vt:lpstr>Overview</vt:lpstr>
      <vt:lpstr>Cartridge Case Analysis</vt:lpstr>
      <vt:lpstr>What are Algorithms?</vt:lpstr>
      <vt:lpstr>The Congruent Matching Cells Algorithms</vt:lpstr>
      <vt:lpstr>The CMC algorithms as a data-to-results pipeline</vt:lpstr>
      <vt:lpstr>The cmcR package</vt:lpstr>
      <vt:lpstr>cmcR *Pipe*line</vt:lpstr>
      <vt:lpstr>CMC Pipeline Experimentation</vt:lpstr>
      <vt:lpstr>Example: How does removing the trend affect the CMC score?</vt:lpstr>
      <vt:lpstr>Example: How does removing the trend affect the CMC score?</vt:lpstr>
      <vt:lpstr>Conclusion</vt:lpstr>
      <vt:lpstr>Resources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Jase Hamstad</dc:creator>
  <cp:lastModifiedBy>Joe Zemme</cp:lastModifiedBy>
  <cp:revision>110</cp:revision>
  <dcterms:created xsi:type="dcterms:W3CDTF">2021-10-29T21:23:41Z</dcterms:created>
  <dcterms:modified xsi:type="dcterms:W3CDTF">2022-01-11T02:17:06Z</dcterms:modified>
</cp:coreProperties>
</file>

<file path=docProps/thumbnail.jpeg>
</file>